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veri Mariapi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9-13T20:57:21.864" idx="2">
    <p:pos x="6000" y="100"/>
    <p:text>la slide 7 potrebbe contenere gli orari "a regime", quando faremo 5 ore al giorno; le altre slitterebbero avanti di uno</p:text>
  </p:cm>
  <p:cm authorId="0" dt="2020-09-13T21:07:41.965" idx="1">
    <p:pos x="6000" y="0"/>
    <p:text>le slide 8, 9, 10 e 11 riperono le precedenti, sono doppie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2964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3918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51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76607613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76607613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99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75004df5b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975004df5b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31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75004df5b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975004df5b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42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75004df5b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975004df5b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75004df5b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975004df5b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46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8eaf7b1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98eaf7b1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993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75004df5b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975004df5b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89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868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4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it-IT" sz="4000" b="1">
                <a:latin typeface="Times New Roman"/>
                <a:ea typeface="Times New Roman"/>
                <a:cs typeface="Times New Roman"/>
                <a:sym typeface="Times New Roman"/>
              </a:rPr>
              <a:t>                      Ritorno a scuola 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it-IT" sz="4000" b="1">
                <a:latin typeface="Times New Roman"/>
                <a:ea typeface="Times New Roman"/>
                <a:cs typeface="Times New Roman"/>
                <a:sym typeface="Times New Roman"/>
              </a:rPr>
              <a:t>- sede di Camposanto- </a:t>
            </a:r>
            <a:endParaRPr sz="4000"/>
          </a:p>
        </p:txBody>
      </p:sp>
      <p:pic>
        <p:nvPicPr>
          <p:cNvPr id="85" name="Google Shape;85;p13" descr="Scuola Secondaria di Primo Grado Bilingue - Istituto San Leone Mag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1642" y="1896109"/>
            <a:ext cx="3439478" cy="4203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142875" y="374651"/>
            <a:ext cx="11249025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90"/>
              <a:buFont typeface="Times New Roman"/>
              <a:buNone/>
            </a:pPr>
            <a:r>
              <a:rPr lang="it-IT" sz="279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DURANTE LA LEZIONE</a:t>
            </a:r>
            <a:r>
              <a:rPr lang="it-IT" sz="162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-IT" sz="162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959"/>
          </a:p>
        </p:txBody>
      </p:sp>
      <p:sp>
        <p:nvSpPr>
          <p:cNvPr id="164" name="Google Shape;164;p22"/>
          <p:cNvSpPr/>
          <p:nvPr/>
        </p:nvSpPr>
        <p:spPr>
          <a:xfrm>
            <a:off x="142875" y="257175"/>
            <a:ext cx="323850" cy="27622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104776" y="590550"/>
            <a:ext cx="11572874" cy="652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All’ingresso in aula gli alunni dovranno disinfettarsi le mani utilizzando un dispenser con igienizzante presente all’interno di ogni aula.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quando saranno seduti nei banchi gli alunni si potranno togliere la mascherina mettendola in un contenitore chiuso.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Tutte le volte che gli alunni si allontaneranno dal banco dovranno indossare la mascherina.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aule saranno areate più volte durante la mattina (cambio ora, intervallo, uso dei laboratori, ecc.) 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alunni non potranno passarsi materiale scolastico (gomme, squadre, penne, ecc..) e dovranno sanificare le mani prima di utilizzare la Lim, strumenti musicali, ecc.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la lezione gli insegnanti dovranno sempre indossare la mascherina se la distanza dai primi banchi sarà inferiore ai due metri.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alunni non potranno utilizzare il bagno durante l’intervallo. L’accesso ai bagni sarà regolamentato durante le ore di lezione per evitare al minimo assembramenti e contatti tra alunni di classi diverse.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9860" y="628651"/>
            <a:ext cx="109259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382" y="2307693"/>
            <a:ext cx="954893" cy="107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 descr="Immagine che contiene schermo, edificio, finestra, specchi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0123" y="3113723"/>
            <a:ext cx="772478" cy="772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1873700" y="293925"/>
            <a:ext cx="8021400" cy="122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F0000"/>
                </a:solidFill>
              </a:rPr>
              <a:t>Buon inizio anno scolastico a tutti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650" y="1519425"/>
            <a:ext cx="9742701" cy="51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64160" y="91441"/>
            <a:ext cx="11673840" cy="63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imes New Roman"/>
              <a:buNone/>
            </a:pPr>
            <a:r>
              <a:rPr lang="it-IT" sz="3240" b="1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-IT" sz="324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3240" b="1"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br>
              <a:rPr lang="it-IT" sz="324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2790" b="1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it-IT" sz="279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CASA</a:t>
            </a:r>
            <a:r>
              <a:rPr lang="it-IT" sz="162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-IT" sz="162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959"/>
          </a:p>
        </p:txBody>
      </p:sp>
      <p:pic>
        <p:nvPicPr>
          <p:cNvPr id="91" name="Google Shape;9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24050" y="66675"/>
            <a:ext cx="853440" cy="85344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91440" y="1005840"/>
            <a:ext cx="1179576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Controllare la temperatura corporea: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superiore a 37.5 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l’alunno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potrà andare a scuola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Controllare eventuali sintomi riconducibili al COVID (mal di gola, tosse, mal di testa, dolori muscolari, ecc.).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l’alunno non è in buona salute non potrà andare a scuola.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Sullo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scuolabus 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nel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cortile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della scuola l’alunno deve sempre  indossare la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mascherina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(preferibilmente chirurgica).     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Nella</a:t>
            </a:r>
            <a:r>
              <a:rPr lang="it-IT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cartella 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l’alunno deve sempre portare: contenitore chiudibile per la mascherina quando la toglierà in classe, una mascherina di ricambio chiusa in un contenitore, fazzoletti di carta, bottiglietta d’acqua identificabile. 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Seguire le indicazioni riportate nel documento “</a:t>
            </a:r>
            <a:r>
              <a:rPr lang="it-IT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Suggerimenti per le famiglie – Come preparare con i propri figli il rientro a scuola in sicurezza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dell’Ufficio scolastico dell’Emilia Romagna.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66489" y="598826"/>
            <a:ext cx="1863586" cy="126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9308" y="2841093"/>
            <a:ext cx="1335892" cy="113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57355" y="5090539"/>
            <a:ext cx="1082805" cy="8937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142875" y="466725"/>
            <a:ext cx="323850" cy="27622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133350" y="104774"/>
            <a:ext cx="11277600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80"/>
              <a:buFont typeface="Times New Roman"/>
              <a:buNone/>
            </a:pPr>
            <a:r>
              <a:rPr lang="it-IT" sz="288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it-IT" sz="279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INGRESSO E USCITA DA SCUOLA </a:t>
            </a:r>
            <a:r>
              <a:rPr lang="it-IT" sz="162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-IT" sz="162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959"/>
          </a:p>
        </p:txBody>
      </p:sp>
      <p:pic>
        <p:nvPicPr>
          <p:cNvPr id="102" name="Google Shape;102;p15" descr="Immagine che contiene disegnando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19367" y="123825"/>
            <a:ext cx="1746622" cy="101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133351" y="1300480"/>
            <a:ext cx="1159129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genitori 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accompagnano i figli a scuola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possono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entrare nel cortile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Sono possibili deroghe per alunni certificati o con problemi di mobilità.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 alunni entrano nel cortile della scuola e aspettano il suono della prima campanella alle ore 8.00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suddivisi per classi,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nei punti di raccolta assegnati,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indossando le mascherine,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mantenendo il distanziamento.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1301" y="3047999"/>
            <a:ext cx="4743450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3495" y="4452663"/>
            <a:ext cx="3524200" cy="201721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152400" y="200025"/>
            <a:ext cx="323850" cy="27622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123825" y="142875"/>
            <a:ext cx="11896725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it-IT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 alunni, </a:t>
            </a:r>
            <a:r>
              <a:rPr lang="it-IT" sz="2800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nel cortile </a:t>
            </a:r>
            <a:r>
              <a:rPr lang="it-IT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della scuola, si recano ai seguenti punti di raccolta:</a:t>
            </a:r>
            <a:br>
              <a:rPr lang="it-IT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525" y="1310375"/>
            <a:ext cx="8229601" cy="570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198825" y="649150"/>
            <a:ext cx="11622900" cy="6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L’ ingresso delle classi sarà organizzato nel modo che segue: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3F, 2F E 2E</a:t>
            </a:r>
            <a:r>
              <a:rPr lang="it-IT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si collocheranno</a:t>
            </a:r>
            <a:r>
              <a:rPr lang="it-IT" sz="1700" b="1" u="sng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SEMPRE</a:t>
            </a:r>
            <a:r>
              <a:rPr lang="it-IT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dal cancello lato palestra, perchè i loro punti di raccolta sono a sinistra dell'edificio scolastico; 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3E, 1E E 1F</a:t>
            </a:r>
            <a:r>
              <a:rPr lang="it-IT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si collocheranno</a:t>
            </a:r>
            <a:r>
              <a:rPr lang="it-IT" sz="1700" b="1" u="sng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SEMPRE </a:t>
            </a:r>
            <a:r>
              <a:rPr lang="it-IT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dal cancello lato parcheggio, per lo stesso motivo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655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Times New Roman"/>
              <a:buChar char="●"/>
            </a:pPr>
            <a:r>
              <a:rPr lang="it-IT" sz="1700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it-IT" sz="1600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.55</a:t>
            </a:r>
            <a:r>
              <a:rPr lang="it-IT" sz="16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apertura cancello e ritrovo ai punti di raccolta, diversi per ogni classe (entrano le classi prime)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Times New Roman"/>
              <a:buChar char="●"/>
            </a:pPr>
            <a:r>
              <a:rPr lang="it-IT" sz="1600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8.00</a:t>
            </a:r>
            <a:r>
              <a:rPr lang="it-IT" sz="16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prima campana: il docente della prima ora accompagna gli alunni in classe.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Times New Roman"/>
              <a:buChar char="●"/>
            </a:pPr>
            <a:r>
              <a:rPr lang="it-IT" sz="1600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8.05 </a:t>
            </a:r>
            <a:r>
              <a:rPr lang="it-IT" sz="16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seconda campana e inizio delle lezioni.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Times New Roman"/>
              <a:buChar char="●"/>
            </a:pPr>
            <a:r>
              <a:rPr lang="it-IT" sz="1600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9.00</a:t>
            </a:r>
            <a:r>
              <a:rPr lang="it-IT" sz="16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fine prima ora e inizio seconda (entrano le classi seconde).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Times New Roman"/>
              <a:buChar char="●"/>
            </a:pPr>
            <a:r>
              <a:rPr lang="it-IT" sz="1600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9.55</a:t>
            </a:r>
            <a:r>
              <a:rPr lang="it-IT" sz="16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fine seconda ora; RICREAZIONE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Times New Roman"/>
              <a:buChar char="●"/>
            </a:pPr>
            <a:r>
              <a:rPr lang="it-IT" sz="1600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10.10</a:t>
            </a:r>
            <a:r>
              <a:rPr lang="it-IT" sz="16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fine ricreazione e inizio terza ora (entrano le classi terze)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Times New Roman"/>
              <a:buChar char="●"/>
            </a:pPr>
            <a:r>
              <a:rPr lang="it-IT" sz="1600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11.05</a:t>
            </a:r>
            <a:r>
              <a:rPr lang="it-IT" sz="16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fine terza ora.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Times New Roman"/>
              <a:buChar char="●"/>
            </a:pPr>
            <a:r>
              <a:rPr lang="it-IT" sz="1600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12.00</a:t>
            </a:r>
            <a:r>
              <a:rPr lang="it-IT" sz="16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campanella, si scende ai punti di raccolta e si esce.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Times New Roman"/>
              <a:buChar char="●"/>
            </a:pPr>
            <a:r>
              <a:rPr lang="it-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 del termine delle lezioni, gli alunni con la mascherina e distanziati saranno accompagnati dai docenti dell’ultima  ora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it-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genitori aspetteranno i figli fuori dal cancello della scuola, evitando assembramenti dopo l’uscita degli alunni.</a:t>
            </a:r>
            <a:endParaRPr sz="1000">
              <a:solidFill>
                <a:schemeClr val="dk1"/>
              </a:solidFill>
            </a:endParaRPr>
          </a:p>
          <a:p>
            <a:pPr marL="9144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</a:pP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2192100" y="0"/>
            <a:ext cx="68088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Modalità ed orari lunedì 14 settembre</a:t>
            </a: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881750" y="1151275"/>
            <a:ext cx="111480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classi prime, seconde e terze entrano alle 7: 55 ed escono alle 11.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1399500" y="73500"/>
            <a:ext cx="93930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Modalità ed orari da martedi 15 a venerdì 18 settembre</a:t>
            </a: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25" y="2075275"/>
            <a:ext cx="101867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80975" y="238125"/>
            <a:ext cx="1117282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90"/>
              <a:buFont typeface="Times New Roman"/>
              <a:buNone/>
            </a:pPr>
            <a:r>
              <a:rPr lang="it-IT" sz="279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br>
              <a:rPr lang="it-IT" sz="279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279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INTERVALLO</a:t>
            </a:r>
            <a:r>
              <a:rPr lang="it-IT" sz="162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-IT" sz="162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959"/>
          </a:p>
        </p:txBody>
      </p:sp>
      <p:sp>
        <p:nvSpPr>
          <p:cNvPr id="131" name="Google Shape;131;p19"/>
          <p:cNvSpPr/>
          <p:nvPr/>
        </p:nvSpPr>
        <p:spPr>
          <a:xfrm>
            <a:off x="133350" y="361950"/>
            <a:ext cx="323850" cy="27622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0" y="1147793"/>
            <a:ext cx="12553950" cy="597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Sarà privilegiato l’intervallo negli </a:t>
            </a:r>
            <a:r>
              <a:rPr lang="it-IT" sz="24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spazi all’aperto (sempre le terze, a giorni alterni prime e seconde)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Le classi si recheranno negli </a:t>
            </a:r>
            <a:r>
              <a:rPr lang="it-IT" sz="20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stessi punti di raccolta previsti per l’ingresso/uscita da scuola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Negli spazi esterni gli alunni dovranno portare la mascherina            e mantenere il distanziamento.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Prima di uscire dalle aule, gli alunni consumeranno la merenda al banco.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le condizioni meteo non lo consentiranno?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Gli alunni, dopo aver consumato la merenda al banco,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faranno l’intervallo nell’atrio prime e seconde/ al primo piano le terze,  portando sempre la mascherina e mantenendo il distanziamento.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Le finestre delle aule saranno aperte per aerare gli ambienti.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alunni non potranno scambiarsi alimenti.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7025" y="2279118"/>
            <a:ext cx="590549" cy="74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395" y="2343150"/>
            <a:ext cx="90248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 descr="Immagine che contiene sgabello, tavolo, orologio, disegnand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3363" y="3124201"/>
            <a:ext cx="722178" cy="88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 descr="Immagine che contiene disegnando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4937" y="3948112"/>
            <a:ext cx="881063" cy="88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 descr="Immagine che contiene schermo, edificio, finestra, specchio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5773" y="5599748"/>
            <a:ext cx="772478" cy="772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264160" y="91441"/>
            <a:ext cx="11673840" cy="63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imes New Roman"/>
              <a:buNone/>
            </a:pPr>
            <a:r>
              <a:rPr lang="it-IT" sz="3240" b="1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-IT" sz="324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3240" b="1"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br>
              <a:rPr lang="it-IT" sz="324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it-IT" sz="2790" b="1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it-IT" sz="279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CASA</a:t>
            </a:r>
            <a:r>
              <a:rPr lang="it-IT" sz="162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-IT" sz="162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959"/>
          </a:p>
        </p:txBody>
      </p:sp>
      <p:pic>
        <p:nvPicPr>
          <p:cNvPr id="143" name="Google Shape;143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24050" y="66675"/>
            <a:ext cx="853440" cy="8534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91440" y="1005840"/>
            <a:ext cx="1179576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Controllare la temperatura corporea: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superiore a 37.5 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l’alunno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potrà andare a scuola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Controllare eventuali sintomi riconducibili al COVID (mal di gola, tosse, mal di testa, dolori muscolari, ecc.).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l’alunno non è in buona salute non potrà andare a scuola.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Sullo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scuolabus 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nel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cortile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della scuola l’alunno deve sempre  indossare la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mascherina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(preferibilmente chirurgica).     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Nella</a:t>
            </a:r>
            <a:r>
              <a:rPr lang="it-IT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cartella 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l’alunno deve sempre portare: contenitore chiudibile per la mascherina quando la toglierà in classe, una mascherina di ricambio chiusa in un contenitore, fazzoletti di carta, bottiglietta d’acqua identificabile. 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Seguire le indicazioni riportate nel documento “</a:t>
            </a:r>
            <a:r>
              <a:rPr lang="it-IT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Suggerimenti per le famiglie – Come preparare con i propri figli il rientro a scuola in sicurezza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dell’Ufficio scolastico dell’Emilia Romagna.</a:t>
            </a: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66489" y="598826"/>
            <a:ext cx="1863586" cy="126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9308" y="2841093"/>
            <a:ext cx="1335892" cy="113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57355" y="5090539"/>
            <a:ext cx="1082805" cy="89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/>
          <p:nvPr/>
        </p:nvSpPr>
        <p:spPr>
          <a:xfrm>
            <a:off x="142875" y="466725"/>
            <a:ext cx="323850" cy="27622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133350" y="104774"/>
            <a:ext cx="11277600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80"/>
              <a:buFont typeface="Times New Roman"/>
              <a:buNone/>
            </a:pPr>
            <a:r>
              <a:rPr lang="it-IT" sz="288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it-IT" sz="279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INGRESSO E USCITA DA SCUOLA </a:t>
            </a:r>
            <a:r>
              <a:rPr lang="it-IT" sz="162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-IT" sz="162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959"/>
          </a:p>
        </p:txBody>
      </p:sp>
      <p:pic>
        <p:nvPicPr>
          <p:cNvPr id="154" name="Google Shape;154;p21" descr="Immagine che contiene disegnando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19367" y="123825"/>
            <a:ext cx="1746622" cy="101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133351" y="1300480"/>
            <a:ext cx="1159129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genitori 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accompagnano i figli a scuola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possono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entrare nel cortile</a:t>
            </a: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Sono possibili deroghe per alunni certificati o con problemi di mobilità.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 alunni entrano nel cortile della scuola e aspettano il suono della prima campanella alle ore 8.05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suddivisi per classi,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nei punti di raccolta assegnati,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indossando le mascherine,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mantenendo il distanziamento.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1301" y="3047999"/>
            <a:ext cx="4743450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3495" y="4452663"/>
            <a:ext cx="3524200" cy="201721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/>
          <p:nvPr/>
        </p:nvSpPr>
        <p:spPr>
          <a:xfrm>
            <a:off x="152400" y="200025"/>
            <a:ext cx="323850" cy="27622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908</Words>
  <Application>Microsoft Office PowerPoint</Application>
  <PresentationFormat>Widescreen</PresentationFormat>
  <Paragraphs>140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 Symbols</vt:lpstr>
      <vt:lpstr>Times New Roman</vt:lpstr>
      <vt:lpstr>Tema di Office</vt:lpstr>
      <vt:lpstr>                      Ritorno a scuola  - sede di Camposanto- </vt:lpstr>
      <vt:lpstr>                    A CASA </vt:lpstr>
      <vt:lpstr>    INGRESSO E USCITA DA SCUOLA  </vt:lpstr>
      <vt:lpstr>Gli alunni, nel cortile della scuola, si recano ai seguenti punti di raccolta: </vt:lpstr>
      <vt:lpstr>Presentazione standard di PowerPoint</vt:lpstr>
      <vt:lpstr>Presentazione standard di PowerPoint</vt:lpstr>
      <vt:lpstr>         INTERVALLO </vt:lpstr>
      <vt:lpstr>                    A CASA </vt:lpstr>
      <vt:lpstr>    INGRESSO E USCITA DA SCUOLA  </vt:lpstr>
      <vt:lpstr>    DURANTE LA LEZIONE </vt:lpstr>
      <vt:lpstr>Buon inizio anno scolastico a tutti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Ritorno a scuola  - sede di Camposanto- </dc:title>
  <dc:creator>ida</dc:creator>
  <cp:lastModifiedBy>utente</cp:lastModifiedBy>
  <cp:revision>1</cp:revision>
  <dcterms:modified xsi:type="dcterms:W3CDTF">2020-09-14T06:49:58Z</dcterms:modified>
</cp:coreProperties>
</file>